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8229600" cx="14630400"/>
  <p:notesSz cx="8229600" cy="14630400"/>
  <p:embeddedFontLst>
    <p:embeddedFont>
      <p:font typeface="Libre Baskerville"/>
      <p:regular r:id="rId18"/>
      <p:bold r:id="rId19"/>
      <p:italic r:id="rId20"/>
    </p:embeddedFont>
    <p:embeddedFont>
      <p:font typeface="DM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5" roundtripDataSignature="AMtx7mhNR40FrhiRLahCygkUe2m9s1Xc+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ibreBaskerville-italic.fntdata"/><Relationship Id="rId22" Type="http://schemas.openxmlformats.org/officeDocument/2006/relationships/font" Target="fonts/DMSans-bold.fntdata"/><Relationship Id="rId21" Type="http://schemas.openxmlformats.org/officeDocument/2006/relationships/font" Target="fonts/DMSans-regular.fntdata"/><Relationship Id="rId24" Type="http://schemas.openxmlformats.org/officeDocument/2006/relationships/font" Target="fonts/DMSans-boldItalic.fntdata"/><Relationship Id="rId23" Type="http://schemas.openxmlformats.org/officeDocument/2006/relationships/font" Target="fonts/DMSans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LibreBaskerville-bold.fntdata"/><Relationship Id="rId18" Type="http://schemas.openxmlformats.org/officeDocument/2006/relationships/font" Target="fonts/LibreBaskerville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/>
          <p:nvPr>
            <p:ph idx="2" type="sldImg"/>
          </p:nvPr>
        </p:nvSpPr>
        <p:spPr>
          <a:xfrm>
            <a:off x="685800" y="1143000"/>
            <a:ext cx="5484813" cy="30845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" name="Google Shape;64;p1:notes"/>
          <p:cNvSpPr txBox="1"/>
          <p:nvPr>
            <p:ph idx="1"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:notes"/>
          <p:cNvSpPr txBox="1"/>
          <p:nvPr>
            <p:ph idx="12" type="sldNum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5" name="Google Shape;175;p10:notes"/>
          <p:cNvSpPr txBox="1"/>
          <p:nvPr>
            <p:ph idx="1"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0:notes"/>
          <p:cNvSpPr txBox="1"/>
          <p:nvPr>
            <p:ph idx="12" type="sldNum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3" name="Google Shape;203;p12:notes"/>
          <p:cNvSpPr txBox="1"/>
          <p:nvPr>
            <p:ph idx="1"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2:notes"/>
          <p:cNvSpPr txBox="1"/>
          <p:nvPr>
            <p:ph idx="12" type="sldNum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e8a649e16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4" name="Google Shape;214;g2e8a649e167_0_0:notes"/>
          <p:cNvSpPr txBox="1"/>
          <p:nvPr>
            <p:ph idx="1" type="body"/>
          </p:nvPr>
        </p:nvSpPr>
        <p:spPr>
          <a:xfrm>
            <a:off x="685800" y="4400640"/>
            <a:ext cx="54858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2e8a649e167_0_0:notes"/>
          <p:cNvSpPr txBox="1"/>
          <p:nvPr>
            <p:ph idx="12" type="sldNum"/>
          </p:nvPr>
        </p:nvSpPr>
        <p:spPr>
          <a:xfrm>
            <a:off x="3884760" y="8685360"/>
            <a:ext cx="29712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5:notes"/>
          <p:cNvSpPr/>
          <p:nvPr>
            <p:ph idx="2" type="sldImg"/>
          </p:nvPr>
        </p:nvSpPr>
        <p:spPr>
          <a:xfrm>
            <a:off x="685800" y="1143000"/>
            <a:ext cx="5484813" cy="30845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6" name="Google Shape;226;p15:notes"/>
          <p:cNvSpPr txBox="1"/>
          <p:nvPr>
            <p:ph idx="1"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5:notes"/>
          <p:cNvSpPr txBox="1"/>
          <p:nvPr>
            <p:ph idx="12" type="sldNum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/>
          <p:cNvSpPr/>
          <p:nvPr>
            <p:ph idx="2" type="sldImg"/>
          </p:nvPr>
        </p:nvSpPr>
        <p:spPr>
          <a:xfrm>
            <a:off x="685800" y="1143000"/>
            <a:ext cx="5484813" cy="30845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" name="Google Shape;76;p2:notes"/>
          <p:cNvSpPr txBox="1"/>
          <p:nvPr>
            <p:ph idx="1"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:notes"/>
          <p:cNvSpPr txBox="1"/>
          <p:nvPr>
            <p:ph idx="12" type="sldNum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/>
          <p:nvPr>
            <p:ph idx="2" type="sldImg"/>
          </p:nvPr>
        </p:nvSpPr>
        <p:spPr>
          <a:xfrm>
            <a:off x="685800" y="1143000"/>
            <a:ext cx="5484813" cy="30845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3:notes"/>
          <p:cNvSpPr txBox="1"/>
          <p:nvPr>
            <p:ph idx="12" type="sldNum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0" name="Google Shape;120;p4:notes"/>
          <p:cNvSpPr txBox="1"/>
          <p:nvPr>
            <p:ph idx="1"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4:notes"/>
          <p:cNvSpPr txBox="1"/>
          <p:nvPr>
            <p:ph idx="12" type="sldNum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0" name="Google Shape;130;p5:notes"/>
          <p:cNvSpPr txBox="1"/>
          <p:nvPr>
            <p:ph idx="1"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5:notes"/>
          <p:cNvSpPr txBox="1"/>
          <p:nvPr>
            <p:ph idx="12" type="sldNum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9" name="Google Shape;139;p6:notes"/>
          <p:cNvSpPr txBox="1"/>
          <p:nvPr>
            <p:ph idx="1"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6:notes"/>
          <p:cNvSpPr txBox="1"/>
          <p:nvPr>
            <p:ph idx="12" type="sldNum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8" name="Google Shape;148;p8:notes"/>
          <p:cNvSpPr txBox="1"/>
          <p:nvPr>
            <p:ph idx="1"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8:notes"/>
          <p:cNvSpPr txBox="1"/>
          <p:nvPr>
            <p:ph idx="12" type="sldNum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7" name="Google Shape;157;p9:notes"/>
          <p:cNvSpPr txBox="1"/>
          <p:nvPr>
            <p:ph idx="1"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9:notes"/>
          <p:cNvSpPr txBox="1"/>
          <p:nvPr>
            <p:ph idx="12" type="sldNum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e7f388601e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6" name="Google Shape;166;g2e7f388601e_0_9:notes"/>
          <p:cNvSpPr txBox="1"/>
          <p:nvPr>
            <p:ph idx="1" type="body"/>
          </p:nvPr>
        </p:nvSpPr>
        <p:spPr>
          <a:xfrm>
            <a:off x="685800" y="4400640"/>
            <a:ext cx="54858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2e7f388601e_0_9:notes"/>
          <p:cNvSpPr txBox="1"/>
          <p:nvPr>
            <p:ph idx="12" type="sldNum"/>
          </p:nvPr>
        </p:nvSpPr>
        <p:spPr>
          <a:xfrm>
            <a:off x="3884760" y="8685360"/>
            <a:ext cx="29712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7"/>
          <p:cNvSpPr txBox="1"/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7"/>
          <p:cNvSpPr txBox="1"/>
          <p:nvPr>
            <p:ph idx="1" type="body"/>
          </p:nvPr>
        </p:nvSpPr>
        <p:spPr>
          <a:xfrm>
            <a:off x="731520" y="1925640"/>
            <a:ext cx="3135240" cy="10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" name="Google Shape;17;p17"/>
          <p:cNvSpPr txBox="1"/>
          <p:nvPr>
            <p:ph idx="2" type="body"/>
          </p:nvPr>
        </p:nvSpPr>
        <p:spPr>
          <a:xfrm>
            <a:off x="4024080" y="1925640"/>
            <a:ext cx="3135240" cy="10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7"/>
          <p:cNvSpPr txBox="1"/>
          <p:nvPr>
            <p:ph idx="3" type="body"/>
          </p:nvPr>
        </p:nvSpPr>
        <p:spPr>
          <a:xfrm>
            <a:off x="731520" y="3114720"/>
            <a:ext cx="6424920" cy="10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6"/>
          <p:cNvSpPr txBox="1"/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6"/>
          <p:cNvSpPr txBox="1"/>
          <p:nvPr>
            <p:ph idx="1" type="body"/>
          </p:nvPr>
        </p:nvSpPr>
        <p:spPr>
          <a:xfrm>
            <a:off x="731520" y="1925640"/>
            <a:ext cx="6424920" cy="10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26"/>
          <p:cNvSpPr txBox="1"/>
          <p:nvPr>
            <p:ph idx="2" type="body"/>
          </p:nvPr>
        </p:nvSpPr>
        <p:spPr>
          <a:xfrm>
            <a:off x="731520" y="3114720"/>
            <a:ext cx="6424920" cy="10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7"/>
          <p:cNvSpPr txBox="1"/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7"/>
          <p:cNvSpPr txBox="1"/>
          <p:nvPr>
            <p:ph idx="1" type="body"/>
          </p:nvPr>
        </p:nvSpPr>
        <p:spPr>
          <a:xfrm>
            <a:off x="731520" y="1925640"/>
            <a:ext cx="3135240" cy="10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27"/>
          <p:cNvSpPr txBox="1"/>
          <p:nvPr>
            <p:ph idx="2" type="body"/>
          </p:nvPr>
        </p:nvSpPr>
        <p:spPr>
          <a:xfrm>
            <a:off x="4024080" y="1925640"/>
            <a:ext cx="3135240" cy="10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27"/>
          <p:cNvSpPr txBox="1"/>
          <p:nvPr>
            <p:ph idx="3" type="body"/>
          </p:nvPr>
        </p:nvSpPr>
        <p:spPr>
          <a:xfrm>
            <a:off x="731520" y="3114720"/>
            <a:ext cx="3135240" cy="10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27"/>
          <p:cNvSpPr txBox="1"/>
          <p:nvPr>
            <p:ph idx="4" type="body"/>
          </p:nvPr>
        </p:nvSpPr>
        <p:spPr>
          <a:xfrm>
            <a:off x="4024080" y="3114720"/>
            <a:ext cx="3135240" cy="10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/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8"/>
          <p:cNvSpPr txBox="1"/>
          <p:nvPr>
            <p:ph idx="1" type="body"/>
          </p:nvPr>
        </p:nvSpPr>
        <p:spPr>
          <a:xfrm>
            <a:off x="731520" y="1925640"/>
            <a:ext cx="2068560" cy="10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28"/>
          <p:cNvSpPr txBox="1"/>
          <p:nvPr>
            <p:ph idx="2" type="body"/>
          </p:nvPr>
        </p:nvSpPr>
        <p:spPr>
          <a:xfrm>
            <a:off x="2903760" y="1925640"/>
            <a:ext cx="2068560" cy="10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28"/>
          <p:cNvSpPr txBox="1"/>
          <p:nvPr>
            <p:ph idx="3" type="body"/>
          </p:nvPr>
        </p:nvSpPr>
        <p:spPr>
          <a:xfrm>
            <a:off x="5076360" y="1925640"/>
            <a:ext cx="2068560" cy="10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28"/>
          <p:cNvSpPr txBox="1"/>
          <p:nvPr>
            <p:ph idx="4" type="body"/>
          </p:nvPr>
        </p:nvSpPr>
        <p:spPr>
          <a:xfrm>
            <a:off x="731520" y="3114720"/>
            <a:ext cx="2068560" cy="10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28"/>
          <p:cNvSpPr txBox="1"/>
          <p:nvPr>
            <p:ph idx="5" type="body"/>
          </p:nvPr>
        </p:nvSpPr>
        <p:spPr>
          <a:xfrm>
            <a:off x="2903760" y="3114720"/>
            <a:ext cx="2068560" cy="10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28"/>
          <p:cNvSpPr txBox="1"/>
          <p:nvPr>
            <p:ph idx="6" type="body"/>
          </p:nvPr>
        </p:nvSpPr>
        <p:spPr>
          <a:xfrm>
            <a:off x="5076360" y="3114720"/>
            <a:ext cx="2068560" cy="10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9"/>
          <p:cNvSpPr txBox="1"/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9"/>
          <p:cNvSpPr txBox="1"/>
          <p:nvPr>
            <p:ph idx="1" type="subTitle"/>
          </p:nvPr>
        </p:nvSpPr>
        <p:spPr>
          <a:xfrm>
            <a:off x="731520" y="1925640"/>
            <a:ext cx="6424920" cy="227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0"/>
          <p:cNvSpPr txBox="1"/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" type="body"/>
          </p:nvPr>
        </p:nvSpPr>
        <p:spPr>
          <a:xfrm>
            <a:off x="731520" y="1925640"/>
            <a:ext cx="6424920" cy="227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1"/>
          <p:cNvSpPr txBox="1"/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1"/>
          <p:cNvSpPr txBox="1"/>
          <p:nvPr>
            <p:ph idx="1" type="body"/>
          </p:nvPr>
        </p:nvSpPr>
        <p:spPr>
          <a:xfrm>
            <a:off x="731520" y="1925640"/>
            <a:ext cx="3135240" cy="227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idx="2" type="body"/>
          </p:nvPr>
        </p:nvSpPr>
        <p:spPr>
          <a:xfrm>
            <a:off x="4024080" y="1925640"/>
            <a:ext cx="3135240" cy="227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2"/>
          <p:cNvSpPr txBox="1"/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3"/>
          <p:cNvSpPr txBox="1"/>
          <p:nvPr>
            <p:ph idx="1" type="subTitle"/>
          </p:nvPr>
        </p:nvSpPr>
        <p:spPr>
          <a:xfrm>
            <a:off x="731520" y="328320"/>
            <a:ext cx="13166640" cy="6367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4"/>
          <p:cNvSpPr txBox="1"/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4"/>
          <p:cNvSpPr txBox="1"/>
          <p:nvPr>
            <p:ph idx="1" type="body"/>
          </p:nvPr>
        </p:nvSpPr>
        <p:spPr>
          <a:xfrm>
            <a:off x="731520" y="1925640"/>
            <a:ext cx="3135240" cy="10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4"/>
          <p:cNvSpPr txBox="1"/>
          <p:nvPr>
            <p:ph idx="2" type="body"/>
          </p:nvPr>
        </p:nvSpPr>
        <p:spPr>
          <a:xfrm>
            <a:off x="4024080" y="1925640"/>
            <a:ext cx="3135240" cy="227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24"/>
          <p:cNvSpPr txBox="1"/>
          <p:nvPr>
            <p:ph idx="3" type="body"/>
          </p:nvPr>
        </p:nvSpPr>
        <p:spPr>
          <a:xfrm>
            <a:off x="731520" y="3114720"/>
            <a:ext cx="3135240" cy="10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5"/>
          <p:cNvSpPr txBox="1"/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5"/>
          <p:cNvSpPr txBox="1"/>
          <p:nvPr>
            <p:ph idx="1" type="body"/>
          </p:nvPr>
        </p:nvSpPr>
        <p:spPr>
          <a:xfrm>
            <a:off x="731520" y="1925640"/>
            <a:ext cx="3135240" cy="227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5"/>
          <p:cNvSpPr txBox="1"/>
          <p:nvPr>
            <p:ph idx="2" type="body"/>
          </p:nvPr>
        </p:nvSpPr>
        <p:spPr>
          <a:xfrm>
            <a:off x="4024080" y="1925640"/>
            <a:ext cx="3135240" cy="10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25"/>
          <p:cNvSpPr txBox="1"/>
          <p:nvPr>
            <p:ph idx="3" type="body"/>
          </p:nvPr>
        </p:nvSpPr>
        <p:spPr>
          <a:xfrm>
            <a:off x="4024080" y="3114720"/>
            <a:ext cx="3135240" cy="10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6"/>
          <p:cNvSpPr txBox="1"/>
          <p:nvPr>
            <p:ph idx="1" type="body"/>
          </p:nvPr>
        </p:nvSpPr>
        <p:spPr>
          <a:xfrm>
            <a:off x="731520" y="1925640"/>
            <a:ext cx="6424920" cy="227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6"/>
          <p:cNvSpPr txBox="1"/>
          <p:nvPr>
            <p:ph idx="2" type="body"/>
          </p:nvPr>
        </p:nvSpPr>
        <p:spPr>
          <a:xfrm>
            <a:off x="7478280" y="1925640"/>
            <a:ext cx="6424920" cy="227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6"/>
          <p:cNvSpPr txBox="1"/>
          <p:nvPr>
            <p:ph idx="3" type="body"/>
          </p:nvPr>
        </p:nvSpPr>
        <p:spPr>
          <a:xfrm>
            <a:off x="731520" y="4418640"/>
            <a:ext cx="13166640" cy="227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14.png"/><Relationship Id="rId5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Relationship Id="rId6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26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17.png"/><Relationship Id="rId8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8.png"/><Relationship Id="rId6" Type="http://schemas.openxmlformats.org/officeDocument/2006/relationships/image" Target="../media/image1.png"/><Relationship Id="rId7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"/>
          <p:cNvSpPr/>
          <p:nvPr/>
        </p:nvSpPr>
        <p:spPr>
          <a:xfrm>
            <a:off x="6083300" y="590375"/>
            <a:ext cx="7713000" cy="16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249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0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Praxisprojekt: Bäckerei Umsatz</a:t>
            </a:r>
            <a:r>
              <a:rPr lang="en-US" sz="3900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-</a:t>
            </a:r>
            <a:r>
              <a:rPr b="0" i="0" lang="en-US" sz="390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Vorhersage</a:t>
            </a:r>
            <a:r>
              <a:rPr lang="en-US" sz="3900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-</a:t>
            </a:r>
            <a:r>
              <a:rPr b="0" i="0" lang="en-US" sz="390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Modell</a:t>
            </a:r>
            <a:endParaRPr b="0" i="0" sz="3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"/>
          <p:cNvSpPr/>
          <p:nvPr/>
        </p:nvSpPr>
        <p:spPr>
          <a:xfrm>
            <a:off x="6083295" y="3464955"/>
            <a:ext cx="71211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3080" lvl="0" marL="343080" marR="0" rtl="0" algn="l">
              <a:lnSpc>
                <a:spcPct val="159885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Noto Sans Symbols"/>
              <a:buChar char="∙"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Einführung in Data Science und maschinelles Lernen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"/>
          <p:cNvSpPr/>
          <p:nvPr/>
        </p:nvSpPr>
        <p:spPr>
          <a:xfrm>
            <a:off x="6083295" y="3928795"/>
            <a:ext cx="71211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3080" lvl="0" marL="343080" marR="0" rtl="0" algn="l">
              <a:lnSpc>
                <a:spcPct val="159885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Noto Sans Symbols"/>
              <a:buChar char="∙"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5 ECTS, SS 2024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"/>
          <p:cNvSpPr/>
          <p:nvPr/>
        </p:nvSpPr>
        <p:spPr>
          <a:xfrm>
            <a:off x="6083595" y="4410360"/>
            <a:ext cx="71211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3080" lvl="0" marL="343080" marR="0" rtl="0" algn="l">
              <a:lnSpc>
                <a:spcPct val="159885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Noto Sans Symbols"/>
              <a:buChar char="∙"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27.06.2024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"/>
          <p:cNvSpPr/>
          <p:nvPr/>
        </p:nvSpPr>
        <p:spPr>
          <a:xfrm>
            <a:off x="6083602" y="3937655"/>
            <a:ext cx="7476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598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"/>
          <p:cNvSpPr txBox="1"/>
          <p:nvPr/>
        </p:nvSpPr>
        <p:spPr>
          <a:xfrm>
            <a:off x="6083300" y="2267075"/>
            <a:ext cx="70581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98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Sebastian Krüger, Alicem Susam, Matthis Riehl, Anne-Kathrin Wendell - Team 4</a:t>
            </a:r>
            <a:endParaRPr/>
          </a:p>
        </p:txBody>
      </p:sp>
      <p:pic>
        <p:nvPicPr>
          <p:cNvPr id="73" name="Google Shape;73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38" y="0"/>
            <a:ext cx="5510437" cy="807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/>
          <p:cNvSpPr/>
          <p:nvPr/>
        </p:nvSpPr>
        <p:spPr>
          <a:xfrm>
            <a:off x="832104" y="475488"/>
            <a:ext cx="11871000" cy="13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25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37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5.</a:t>
            </a:r>
            <a:r>
              <a:rPr lang="en-US" sz="4370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</a:t>
            </a:r>
            <a:r>
              <a:rPr b="0" i="0" lang="en-US" sz="437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MAPEs für den Validierungsdatensatz</a:t>
            </a:r>
            <a:endParaRPr b="0" i="0" sz="437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0"/>
          <p:cNvSpPr/>
          <p:nvPr/>
        </p:nvSpPr>
        <p:spPr>
          <a:xfrm>
            <a:off x="4592975" y="1863600"/>
            <a:ext cx="26922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69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25,0</a:t>
            </a:r>
            <a:r>
              <a:rPr b="0" i="0" lang="en-US" sz="5269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%</a:t>
            </a:r>
            <a:endParaRPr b="0" i="0" sz="526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0"/>
          <p:cNvSpPr/>
          <p:nvPr/>
        </p:nvSpPr>
        <p:spPr>
          <a:xfrm>
            <a:off x="832105" y="2029425"/>
            <a:ext cx="4331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247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Durchschnitt MAPE:</a:t>
            </a:r>
            <a:endParaRPr b="0" i="0" sz="219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0"/>
          <p:cNvSpPr/>
          <p:nvPr/>
        </p:nvSpPr>
        <p:spPr>
          <a:xfrm>
            <a:off x="1351699" y="1153800"/>
            <a:ext cx="113514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598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Der durchschnittliche Mean Absolute Percentage Error (MAPE) für den gesamten Validierungsdatensatz.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0"/>
          <p:cNvSpPr/>
          <p:nvPr/>
        </p:nvSpPr>
        <p:spPr>
          <a:xfrm>
            <a:off x="832098" y="3540925"/>
            <a:ext cx="98991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25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37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5.</a:t>
            </a:r>
            <a:r>
              <a:rPr lang="en-US" sz="4370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4</a:t>
            </a:r>
            <a:r>
              <a:rPr b="0" i="0" lang="en-US" sz="437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MAPEs nach Warengruppen</a:t>
            </a:r>
            <a:endParaRPr b="0" i="0" sz="437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0"/>
          <p:cNvSpPr/>
          <p:nvPr/>
        </p:nvSpPr>
        <p:spPr>
          <a:xfrm>
            <a:off x="832110" y="4679600"/>
            <a:ext cx="3369300" cy="1307100"/>
          </a:xfrm>
          <a:prstGeom prst="roundRect">
            <a:avLst>
              <a:gd fmla="val 7646" name="adj"/>
            </a:avLst>
          </a:prstGeom>
          <a:solidFill>
            <a:srgbClr val="F7EDD4"/>
          </a:solidFill>
          <a:ln cap="flat" cmpd="sng" w="13800">
            <a:solidFill>
              <a:srgbClr val="DDD3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0"/>
          <p:cNvSpPr/>
          <p:nvPr/>
        </p:nvSpPr>
        <p:spPr>
          <a:xfrm>
            <a:off x="1071526" y="4844900"/>
            <a:ext cx="2470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247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Warengruppe </a:t>
            </a:r>
            <a:r>
              <a:rPr lang="en-US" sz="219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</a:t>
            </a:r>
            <a:endParaRPr b="0" i="0" sz="219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0"/>
          <p:cNvSpPr/>
          <p:nvPr/>
        </p:nvSpPr>
        <p:spPr>
          <a:xfrm>
            <a:off x="1127350" y="5336975"/>
            <a:ext cx="28974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598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MAPE: 22,</a:t>
            </a:r>
            <a:r>
              <a:rPr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9 </a:t>
            </a: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%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0"/>
          <p:cNvSpPr/>
          <p:nvPr/>
        </p:nvSpPr>
        <p:spPr>
          <a:xfrm>
            <a:off x="4592985" y="4679600"/>
            <a:ext cx="3369300" cy="1307100"/>
          </a:xfrm>
          <a:prstGeom prst="roundRect">
            <a:avLst>
              <a:gd fmla="val 7646" name="adj"/>
            </a:avLst>
          </a:prstGeom>
          <a:solidFill>
            <a:srgbClr val="F7EDD4"/>
          </a:solidFill>
          <a:ln cap="flat" cmpd="sng" w="13800">
            <a:solidFill>
              <a:srgbClr val="DDD3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0"/>
          <p:cNvSpPr/>
          <p:nvPr/>
        </p:nvSpPr>
        <p:spPr>
          <a:xfrm>
            <a:off x="4832401" y="4844900"/>
            <a:ext cx="2470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247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Warengruppe </a:t>
            </a:r>
            <a:r>
              <a:rPr lang="en-US" sz="219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</a:t>
            </a:r>
            <a:endParaRPr b="0" i="0" sz="219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0"/>
          <p:cNvSpPr/>
          <p:nvPr/>
        </p:nvSpPr>
        <p:spPr>
          <a:xfrm>
            <a:off x="4888225" y="5336975"/>
            <a:ext cx="28974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598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MAPE: 20,8 %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0"/>
          <p:cNvSpPr/>
          <p:nvPr/>
        </p:nvSpPr>
        <p:spPr>
          <a:xfrm>
            <a:off x="8353860" y="4679600"/>
            <a:ext cx="3369300" cy="1307100"/>
          </a:xfrm>
          <a:prstGeom prst="roundRect">
            <a:avLst>
              <a:gd fmla="val 7646" name="adj"/>
            </a:avLst>
          </a:prstGeom>
          <a:solidFill>
            <a:srgbClr val="F7EDD4"/>
          </a:solidFill>
          <a:ln cap="flat" cmpd="sng" w="13800">
            <a:solidFill>
              <a:srgbClr val="DDD3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0"/>
          <p:cNvSpPr/>
          <p:nvPr/>
        </p:nvSpPr>
        <p:spPr>
          <a:xfrm>
            <a:off x="8593276" y="4844900"/>
            <a:ext cx="2470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247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Warengruppe </a:t>
            </a:r>
            <a:r>
              <a:rPr lang="en-US" sz="219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</a:t>
            </a:r>
            <a:endParaRPr b="0" i="0" sz="219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0"/>
          <p:cNvSpPr/>
          <p:nvPr/>
        </p:nvSpPr>
        <p:spPr>
          <a:xfrm>
            <a:off x="8649100" y="5336975"/>
            <a:ext cx="28974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598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MAPE: 29,9%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0"/>
          <p:cNvSpPr/>
          <p:nvPr/>
        </p:nvSpPr>
        <p:spPr>
          <a:xfrm>
            <a:off x="891410" y="6431775"/>
            <a:ext cx="3369300" cy="1307100"/>
          </a:xfrm>
          <a:prstGeom prst="roundRect">
            <a:avLst>
              <a:gd fmla="val 7646" name="adj"/>
            </a:avLst>
          </a:prstGeom>
          <a:solidFill>
            <a:srgbClr val="F7EDD4"/>
          </a:solidFill>
          <a:ln cap="flat" cmpd="sng" w="13800">
            <a:solidFill>
              <a:srgbClr val="DDD3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0"/>
          <p:cNvSpPr/>
          <p:nvPr/>
        </p:nvSpPr>
        <p:spPr>
          <a:xfrm>
            <a:off x="1130826" y="6597075"/>
            <a:ext cx="2470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247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Warengruppe </a:t>
            </a:r>
            <a:r>
              <a:rPr lang="en-US" sz="219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4</a:t>
            </a:r>
            <a:endParaRPr b="0" i="0" sz="219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0"/>
          <p:cNvSpPr/>
          <p:nvPr/>
        </p:nvSpPr>
        <p:spPr>
          <a:xfrm>
            <a:off x="1186650" y="7089150"/>
            <a:ext cx="28974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598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MAPE: 26,6 %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0"/>
          <p:cNvSpPr/>
          <p:nvPr/>
        </p:nvSpPr>
        <p:spPr>
          <a:xfrm>
            <a:off x="4652285" y="6431775"/>
            <a:ext cx="3369300" cy="1307100"/>
          </a:xfrm>
          <a:prstGeom prst="roundRect">
            <a:avLst>
              <a:gd fmla="val 7646" name="adj"/>
            </a:avLst>
          </a:prstGeom>
          <a:solidFill>
            <a:srgbClr val="F7EDD4"/>
          </a:solidFill>
          <a:ln cap="flat" cmpd="sng" w="13800">
            <a:solidFill>
              <a:srgbClr val="DDD3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0"/>
          <p:cNvSpPr/>
          <p:nvPr/>
        </p:nvSpPr>
        <p:spPr>
          <a:xfrm>
            <a:off x="4891701" y="6597075"/>
            <a:ext cx="2470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247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Warengruppe </a:t>
            </a:r>
            <a:r>
              <a:rPr lang="en-US" sz="219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5</a:t>
            </a:r>
            <a:endParaRPr b="0" i="0" sz="219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0"/>
          <p:cNvSpPr/>
          <p:nvPr/>
        </p:nvSpPr>
        <p:spPr>
          <a:xfrm>
            <a:off x="4947525" y="7089150"/>
            <a:ext cx="28974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598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MAPE: 17,9 %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0"/>
          <p:cNvSpPr/>
          <p:nvPr/>
        </p:nvSpPr>
        <p:spPr>
          <a:xfrm>
            <a:off x="8413160" y="6431775"/>
            <a:ext cx="3369300" cy="1307100"/>
          </a:xfrm>
          <a:prstGeom prst="roundRect">
            <a:avLst>
              <a:gd fmla="val 7646" name="adj"/>
            </a:avLst>
          </a:prstGeom>
          <a:solidFill>
            <a:srgbClr val="F7EDD4"/>
          </a:solidFill>
          <a:ln cap="flat" cmpd="sng" w="13800">
            <a:solidFill>
              <a:srgbClr val="DDD3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0"/>
          <p:cNvSpPr/>
          <p:nvPr/>
        </p:nvSpPr>
        <p:spPr>
          <a:xfrm>
            <a:off x="8652576" y="6597075"/>
            <a:ext cx="2470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247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Warengruppe </a:t>
            </a:r>
            <a:r>
              <a:rPr lang="en-US" sz="219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6</a:t>
            </a:r>
            <a:endParaRPr b="0" i="0" sz="219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0"/>
          <p:cNvSpPr/>
          <p:nvPr/>
        </p:nvSpPr>
        <p:spPr>
          <a:xfrm>
            <a:off x="8708400" y="7089150"/>
            <a:ext cx="28974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598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MAPE: 69,2 %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6" name="Google Shape;20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72800" y="0"/>
            <a:ext cx="3656880" cy="822888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2"/>
          <p:cNvSpPr/>
          <p:nvPr/>
        </p:nvSpPr>
        <p:spPr>
          <a:xfrm>
            <a:off x="832100" y="475500"/>
            <a:ext cx="9735300" cy="13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25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37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6. Worst Fail /</a:t>
            </a:r>
            <a:r>
              <a:rPr lang="en-US" sz="4370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b="0" i="0" lang="en-US" sz="437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Best Improvement</a:t>
            </a:r>
            <a:endParaRPr b="0" i="0" sz="437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08" name="Google Shape;20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2090" y="1734140"/>
            <a:ext cx="1110240" cy="17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2"/>
          <p:cNvSpPr/>
          <p:nvPr/>
        </p:nvSpPr>
        <p:spPr>
          <a:xfrm>
            <a:off x="2276410" y="1956260"/>
            <a:ext cx="2221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247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Worst Fail</a:t>
            </a:r>
            <a:endParaRPr b="0" i="0" sz="219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2"/>
          <p:cNvSpPr/>
          <p:nvPr/>
        </p:nvSpPr>
        <p:spPr>
          <a:xfrm>
            <a:off x="2276410" y="2436860"/>
            <a:ext cx="78612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598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Vermutlich zu spät den MAPE je Warengruppe aufgelistet und dann auch spät erst gesehen, das der Wert für Warengruppe 6 schlecht ist!</a:t>
            </a:r>
            <a:endParaRPr sz="1750">
              <a:solidFill>
                <a:srgbClr val="45424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98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45424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9725" lvl="0" marL="457200" marR="0" rtl="0" algn="l">
              <a:lnSpc>
                <a:spcPct val="159885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Char char="●"/>
            </a:pPr>
            <a:r>
              <a:rPr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MAPE Berechnung ohne Null- und Extremwerte = zuverlässig</a:t>
            </a:r>
            <a:endParaRPr sz="1750">
              <a:solidFill>
                <a:srgbClr val="45424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9725" lvl="0" marL="457200" marR="0" rtl="0" algn="l">
              <a:lnSpc>
                <a:spcPct val="159885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Char char="●"/>
            </a:pPr>
            <a:r>
              <a:rPr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je niedriger desto besser</a:t>
            </a:r>
            <a:endParaRPr sz="1750">
              <a:solidFill>
                <a:srgbClr val="45424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9725" lvl="0" marL="457200" marR="0" rtl="0" algn="l">
              <a:lnSpc>
                <a:spcPct val="159885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Char char="●"/>
            </a:pPr>
            <a:r>
              <a:rPr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WG6 mit 69,2% per Definition “schlecht” und Forecast = incorrect</a:t>
            </a:r>
            <a:endParaRPr sz="1750">
              <a:solidFill>
                <a:srgbClr val="45424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9725" lvl="0" marL="457200" marR="0" rtl="0" algn="l">
              <a:lnSpc>
                <a:spcPct val="159885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Char char="●"/>
            </a:pPr>
            <a:r>
              <a:rPr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Erhöhung von </a:t>
            </a:r>
            <a:r>
              <a:rPr b="1"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n</a:t>
            </a:r>
            <a:r>
              <a:rPr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= lower MAPE</a:t>
            </a:r>
            <a:endParaRPr sz="1750">
              <a:solidFill>
                <a:srgbClr val="45424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9725" lvl="0" marL="457200" marR="0" rtl="0" algn="l">
              <a:lnSpc>
                <a:spcPct val="159885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Char char="●"/>
            </a:pPr>
            <a:r>
              <a:rPr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WG6 steht für saisonales Produkt, ggf. </a:t>
            </a:r>
            <a:r>
              <a:rPr b="1"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n</a:t>
            </a:r>
            <a:r>
              <a:rPr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zu klein</a:t>
            </a:r>
            <a:endParaRPr sz="1750">
              <a:solidFill>
                <a:srgbClr val="45424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98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45424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preencoded.png" id="211" name="Google Shape;211;p12"/>
          <p:cNvPicPr preferRelativeResize="0"/>
          <p:nvPr/>
        </p:nvPicPr>
        <p:blipFill rotWithShape="1">
          <a:blip r:embed="rId5">
            <a:alphaModFix/>
          </a:blip>
          <a:srcRect b="0" l="28962" r="0" t="0"/>
          <a:stretch/>
        </p:blipFill>
        <p:spPr>
          <a:xfrm>
            <a:off x="10732724" y="0"/>
            <a:ext cx="3896600" cy="822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7" name="Google Shape;217;g2e8a649e167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72800" y="0"/>
            <a:ext cx="3656880" cy="82288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8" name="Google Shape;218;g2e8a649e16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2090" y="1759220"/>
            <a:ext cx="1110240" cy="17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2e8a649e167_0_0"/>
          <p:cNvSpPr/>
          <p:nvPr/>
        </p:nvSpPr>
        <p:spPr>
          <a:xfrm>
            <a:off x="2276396" y="1981350"/>
            <a:ext cx="357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247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Best Improvement</a:t>
            </a:r>
            <a:endParaRPr b="0" i="0" sz="219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2e8a649e167_0_0"/>
          <p:cNvSpPr/>
          <p:nvPr/>
        </p:nvSpPr>
        <p:spPr>
          <a:xfrm>
            <a:off x="2276400" y="2461579"/>
            <a:ext cx="7861200" cy="3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98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callbacks=[early_stopping] zu benutzen und damit schneller mehr Varianten des Models rechnen zu können</a:t>
            </a:r>
            <a:endParaRPr sz="1750">
              <a:solidFill>
                <a:srgbClr val="45424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9725" lvl="0" marL="457200" rtl="0" algn="l">
              <a:lnSpc>
                <a:spcPct val="159885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Char char="●"/>
            </a:pPr>
            <a:r>
              <a:rPr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Regularisierung mittels Early Stopping = Training beenden, bevor hoher Validierungsverlust einsetzt und wir das Model overfitten</a:t>
            </a:r>
            <a:endParaRPr sz="1750">
              <a:solidFill>
                <a:srgbClr val="45424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9725" lvl="0" marL="457200" rtl="0" algn="l">
              <a:lnSpc>
                <a:spcPct val="159885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Char char="●"/>
            </a:pPr>
            <a:r>
              <a:rPr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hat die Wartezeit des Trainings stark reduziert = Möglichkeit verschiedene Modellvarianten berechnen zu können</a:t>
            </a:r>
            <a:endParaRPr sz="1750">
              <a:solidFill>
                <a:srgbClr val="45424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9725" lvl="0" marL="457200" rtl="0" algn="l">
              <a:lnSpc>
                <a:spcPct val="159885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Char char="●"/>
            </a:pPr>
            <a:r>
              <a:rPr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Anwendung auf Validierungsdaten</a:t>
            </a:r>
            <a:endParaRPr sz="1750">
              <a:solidFill>
                <a:srgbClr val="45424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9725" lvl="0" marL="457200" rtl="0" algn="l">
              <a:lnSpc>
                <a:spcPct val="159885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Char char="●"/>
            </a:pPr>
            <a:r>
              <a:rPr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Patience = 10</a:t>
            </a:r>
            <a:endParaRPr sz="1750">
              <a:solidFill>
                <a:srgbClr val="45424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98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45424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preencoded.png" id="221" name="Google Shape;221;g2e8a649e167_0_0"/>
          <p:cNvPicPr preferRelativeResize="0"/>
          <p:nvPr/>
        </p:nvPicPr>
        <p:blipFill rotWithShape="1">
          <a:blip r:embed="rId5">
            <a:alphaModFix/>
          </a:blip>
          <a:srcRect b="0" l="28962" r="0" t="0"/>
          <a:stretch/>
        </p:blipFill>
        <p:spPr>
          <a:xfrm>
            <a:off x="10732724" y="0"/>
            <a:ext cx="3896600" cy="8228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2e8a649e167_0_0"/>
          <p:cNvSpPr/>
          <p:nvPr/>
        </p:nvSpPr>
        <p:spPr>
          <a:xfrm>
            <a:off x="832100" y="475500"/>
            <a:ext cx="9735300" cy="13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25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37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6. Worst Fail /</a:t>
            </a:r>
            <a:r>
              <a:rPr lang="en-US" sz="4370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b="0" i="0" lang="en-US" sz="437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Best Improvement</a:t>
            </a:r>
            <a:endParaRPr b="0" i="0" sz="437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g2e8a649e167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6289419"/>
            <a:ext cx="10415001" cy="684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9" name="Google Shape;22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5320" cy="822852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5"/>
          <p:cNvSpPr/>
          <p:nvPr/>
        </p:nvSpPr>
        <p:spPr>
          <a:xfrm>
            <a:off x="2237200" y="1947800"/>
            <a:ext cx="5378400" cy="26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25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37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Vielen Dank </a:t>
            </a:r>
            <a:br>
              <a:rPr b="0" i="0" lang="en-US" sz="43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437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für Eure </a:t>
            </a:r>
            <a:br>
              <a:rPr b="0" i="0" lang="en-US" sz="43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437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Aufmerksamkeit!</a:t>
            </a:r>
            <a:endParaRPr b="0" i="0" sz="437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5"/>
          <p:cNvSpPr/>
          <p:nvPr/>
        </p:nvSpPr>
        <p:spPr>
          <a:xfrm>
            <a:off x="1045590" y="5104675"/>
            <a:ext cx="74766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Fragen?</a:t>
            </a:r>
            <a:endParaRPr b="0" i="0" sz="2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98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/>
          <p:cNvSpPr/>
          <p:nvPr/>
        </p:nvSpPr>
        <p:spPr>
          <a:xfrm>
            <a:off x="3301560" y="2577600"/>
            <a:ext cx="3378600" cy="527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248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3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Gliederung</a:t>
            </a:r>
            <a:endParaRPr b="0" i="0" sz="333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80" name="Google Shape;8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1560" y="3359160"/>
            <a:ext cx="2005560" cy="675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"/>
          <p:cNvSpPr/>
          <p:nvPr/>
        </p:nvSpPr>
        <p:spPr>
          <a:xfrm>
            <a:off x="3301550" y="4288325"/>
            <a:ext cx="1836900" cy="10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6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Datensatz und selbst erstellte Variablen</a:t>
            </a:r>
            <a:endParaRPr b="0" i="0" sz="166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51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6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82" name="Google Shape;8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8200" y="3359160"/>
            <a:ext cx="2005560" cy="675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"/>
          <p:cNvSpPr/>
          <p:nvPr/>
        </p:nvSpPr>
        <p:spPr>
          <a:xfrm>
            <a:off x="5138450" y="4288650"/>
            <a:ext cx="2176200" cy="10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251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6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Balkendiagramme mit Konfidenz</a:t>
            </a:r>
            <a:r>
              <a:rPr lang="en-US" sz="166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-</a:t>
            </a:r>
            <a:r>
              <a:rPr b="0" i="0" lang="en-US" sz="166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166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</a:t>
            </a:r>
            <a:r>
              <a:rPr b="0" i="0" lang="en-US" sz="166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ntervallen</a:t>
            </a:r>
            <a:endParaRPr b="0" i="0" sz="166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84" name="Google Shape;84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15200" y="3359160"/>
            <a:ext cx="2005560" cy="675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"/>
          <p:cNvSpPr/>
          <p:nvPr/>
        </p:nvSpPr>
        <p:spPr>
          <a:xfrm>
            <a:off x="7315026" y="4288325"/>
            <a:ext cx="18369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251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6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Optimierung Lineares Modell</a:t>
            </a:r>
            <a:endParaRPr b="0" i="0" sz="166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"/>
          <p:cNvSpPr/>
          <p:nvPr/>
        </p:nvSpPr>
        <p:spPr>
          <a:xfrm>
            <a:off x="7484040" y="5181480"/>
            <a:ext cx="1667880" cy="269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3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87" name="Google Shape;87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21840" y="3359160"/>
            <a:ext cx="2005920" cy="675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"/>
          <p:cNvSpPr/>
          <p:nvPr/>
        </p:nvSpPr>
        <p:spPr>
          <a:xfrm>
            <a:off x="9320750" y="4288325"/>
            <a:ext cx="20853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251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6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Missing Value Implementation</a:t>
            </a:r>
            <a:endParaRPr b="0" i="0" sz="166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89" name="Google Shape;89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01560" y="5874480"/>
            <a:ext cx="2005560" cy="675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"/>
          <p:cNvSpPr/>
          <p:nvPr/>
        </p:nvSpPr>
        <p:spPr>
          <a:xfrm>
            <a:off x="3301375" y="6803650"/>
            <a:ext cx="18369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251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6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Optimierung neuronales Netzwerk</a:t>
            </a:r>
            <a:endParaRPr b="0" i="0" sz="166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91" name="Google Shape;91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08200" y="5874480"/>
            <a:ext cx="2005560" cy="675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"/>
          <p:cNvSpPr/>
          <p:nvPr/>
        </p:nvSpPr>
        <p:spPr>
          <a:xfrm>
            <a:off x="5308375" y="6803650"/>
            <a:ext cx="18369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251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6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"Worst Fail" </a:t>
            </a:r>
            <a:endParaRPr b="0" i="0" sz="166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0"/>
            <a:ext cx="14630400" cy="224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/>
          <p:nvPr/>
        </p:nvSpPr>
        <p:spPr>
          <a:xfrm>
            <a:off x="832104" y="475488"/>
            <a:ext cx="79194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8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1.1 Datensatz von Meteolytix</a:t>
            </a:r>
            <a:endParaRPr b="0" i="0" sz="398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00" name="Google Shape;10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6325" y="1310425"/>
            <a:ext cx="1009800" cy="1009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1" name="Google Shape;10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9145" y="1351375"/>
            <a:ext cx="1262520" cy="1009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2" name="Google Shape;10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08838" y="1310425"/>
            <a:ext cx="1009800" cy="1009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3" name="Google Shape;103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45770" y="1310425"/>
            <a:ext cx="1009800" cy="10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3"/>
          <p:cNvSpPr/>
          <p:nvPr/>
        </p:nvSpPr>
        <p:spPr>
          <a:xfrm>
            <a:off x="839160" y="2991240"/>
            <a:ext cx="39240" cy="4683240"/>
          </a:xfrm>
          <a:prstGeom prst="roundRect">
            <a:avLst>
              <a:gd fmla="val 225401" name="adj"/>
            </a:avLst>
          </a:prstGeom>
          <a:solidFill>
            <a:srgbClr val="DDD3BA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1036080" y="3356280"/>
            <a:ext cx="706680" cy="39240"/>
          </a:xfrm>
          <a:prstGeom prst="roundRect">
            <a:avLst>
              <a:gd fmla="val 225401" name="adj"/>
            </a:avLst>
          </a:prstGeom>
          <a:solidFill>
            <a:srgbClr val="DDD3BA"/>
          </a:solidFill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"/>
          <p:cNvSpPr/>
          <p:nvPr/>
        </p:nvSpPr>
        <p:spPr>
          <a:xfrm>
            <a:off x="682200" y="3199680"/>
            <a:ext cx="352800" cy="352800"/>
          </a:xfrm>
          <a:prstGeom prst="roundRect">
            <a:avLst>
              <a:gd fmla="val 25719" name="adj"/>
            </a:avLst>
          </a:prstGeom>
          <a:solidFill>
            <a:srgbClr val="F7EDD4"/>
          </a:solidFill>
          <a:ln cap="flat" cmpd="sng" w="12600">
            <a:solidFill>
              <a:srgbClr val="DDD3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1971000" y="3193200"/>
            <a:ext cx="4007160" cy="314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249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9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Meteolytix-Datensatz</a:t>
            </a:r>
            <a:endParaRPr b="0" i="0" sz="199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3"/>
          <p:cNvSpPr/>
          <p:nvPr/>
        </p:nvSpPr>
        <p:spPr>
          <a:xfrm>
            <a:off x="2294275" y="3736450"/>
            <a:ext cx="83205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3080" lvl="0" marL="343080" marR="0" rtl="0" algn="l">
              <a:lnSpc>
                <a:spcPct val="160251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90"/>
              <a:buFont typeface="Noto Sans Symbols"/>
              <a:buChar char="∙"/>
            </a:pPr>
            <a:r>
              <a:rPr b="0" i="0" lang="en-US" sz="159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umsaetze_gekuerzt.csv: Umsätze/Tag, für 6 Produktgruppen </a:t>
            </a:r>
            <a:r>
              <a:rPr lang="en-US" sz="159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einer</a:t>
            </a:r>
            <a:r>
              <a:rPr b="0" i="0" lang="en-US" sz="159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Bäckereifiliale</a:t>
            </a:r>
            <a:endParaRPr b="0" i="0" sz="159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"/>
          <p:cNvSpPr/>
          <p:nvPr/>
        </p:nvSpPr>
        <p:spPr>
          <a:xfrm>
            <a:off x="2294355" y="4174570"/>
            <a:ext cx="79194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3080" lvl="0" marL="343080" marR="0" rtl="0" algn="l">
              <a:lnSpc>
                <a:spcPct val="160251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90"/>
              <a:buFont typeface="Noto Sans Symbols"/>
              <a:buChar char="∙"/>
            </a:pPr>
            <a:r>
              <a:rPr lang="en-US" sz="160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Wetter.csv: Bewölkung, Temperatur, Windgeschwindigkeit, Wettercode</a:t>
            </a:r>
            <a:endParaRPr b="0" i="0" sz="159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3"/>
          <p:cNvSpPr/>
          <p:nvPr/>
        </p:nvSpPr>
        <p:spPr>
          <a:xfrm>
            <a:off x="2294355" y="4605663"/>
            <a:ext cx="79194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3080" lvl="0" marL="343080" marR="0" rtl="0" algn="l">
              <a:lnSpc>
                <a:spcPct val="160251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90"/>
              <a:buFont typeface="Noto Sans Symbols"/>
              <a:buChar char="∙"/>
            </a:pPr>
            <a:r>
              <a:rPr lang="en-US" sz="159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K</a:t>
            </a:r>
            <a:r>
              <a:rPr lang="en-US" sz="159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iwo.csv: Kieler Woche</a:t>
            </a:r>
            <a:br>
              <a:rPr b="0" i="0" lang="en-US" sz="159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59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0" i="0" sz="159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3"/>
          <p:cNvSpPr/>
          <p:nvPr/>
        </p:nvSpPr>
        <p:spPr>
          <a:xfrm>
            <a:off x="1036080" y="5637960"/>
            <a:ext cx="706680" cy="39240"/>
          </a:xfrm>
          <a:prstGeom prst="roundRect">
            <a:avLst>
              <a:gd fmla="val 225401" name="adj"/>
            </a:avLst>
          </a:prstGeom>
          <a:solidFill>
            <a:srgbClr val="DDD3BA"/>
          </a:solidFill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"/>
          <p:cNvSpPr/>
          <p:nvPr/>
        </p:nvSpPr>
        <p:spPr>
          <a:xfrm>
            <a:off x="682200" y="5481000"/>
            <a:ext cx="352800" cy="352800"/>
          </a:xfrm>
          <a:prstGeom prst="roundRect">
            <a:avLst>
              <a:gd fmla="val 25719" name="adj"/>
            </a:avLst>
          </a:prstGeom>
          <a:solidFill>
            <a:srgbClr val="F7EDD4"/>
          </a:solidFill>
          <a:ln cap="flat" cmpd="sng" w="12600">
            <a:solidFill>
              <a:srgbClr val="DDD3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"/>
          <p:cNvSpPr/>
          <p:nvPr/>
        </p:nvSpPr>
        <p:spPr>
          <a:xfrm>
            <a:off x="1971000" y="5474875"/>
            <a:ext cx="3283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249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9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Datenvorbereitung</a:t>
            </a:r>
            <a:endParaRPr b="0" i="0" sz="199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"/>
          <p:cNvSpPr/>
          <p:nvPr/>
        </p:nvSpPr>
        <p:spPr>
          <a:xfrm>
            <a:off x="2294280" y="6018120"/>
            <a:ext cx="791928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3080" lvl="0" marL="343080" marR="0" rtl="0" algn="l">
              <a:lnSpc>
                <a:spcPct val="160251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90"/>
              <a:buFont typeface="Noto Sans Symbols"/>
              <a:buChar char="∙"/>
            </a:pPr>
            <a:r>
              <a:rPr lang="en-US" sz="160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Datenprüfung: Länge des Datensatzes, Verteilung der Daten, Fehlende Werte</a:t>
            </a:r>
            <a:endParaRPr sz="1600">
              <a:solidFill>
                <a:srgbClr val="45424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3080" lvl="0" marL="343080" marR="0" rtl="0" algn="l">
              <a:lnSpc>
                <a:spcPct val="160251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90"/>
              <a:buFont typeface="DM Sans"/>
              <a:buChar char="∙"/>
            </a:pPr>
            <a:r>
              <a:t/>
            </a:r>
            <a:endParaRPr sz="1590">
              <a:solidFill>
                <a:srgbClr val="45424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5" name="Google Shape;115;p3"/>
          <p:cNvSpPr/>
          <p:nvPr/>
        </p:nvSpPr>
        <p:spPr>
          <a:xfrm>
            <a:off x="2294280" y="6422400"/>
            <a:ext cx="791928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3080" lvl="0" marL="343080" marR="0" rtl="0" algn="l">
              <a:lnSpc>
                <a:spcPct val="160251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90"/>
              <a:buFont typeface="Noto Sans Symbols"/>
              <a:buChar char="∙"/>
            </a:pPr>
            <a:r>
              <a:rPr lang="en-US" sz="160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Datenerweiterung</a:t>
            </a:r>
            <a:r>
              <a:rPr lang="en-US" sz="160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: Auswahl und </a:t>
            </a:r>
            <a:r>
              <a:rPr lang="en-US" sz="160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Beschaffung</a:t>
            </a:r>
            <a:r>
              <a:rPr lang="en-US" sz="160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von Daten</a:t>
            </a:r>
            <a:endParaRPr sz="1600">
              <a:solidFill>
                <a:srgbClr val="45424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3080" lvl="0" marL="343080" marR="0" rtl="0" algn="l">
              <a:lnSpc>
                <a:spcPct val="160251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90"/>
              <a:buFont typeface="DM Sans"/>
              <a:buChar char="∙"/>
            </a:pPr>
            <a:r>
              <a:t/>
            </a:r>
            <a:endParaRPr sz="1590">
              <a:solidFill>
                <a:srgbClr val="45424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6" name="Google Shape;116;p3"/>
          <p:cNvSpPr/>
          <p:nvPr/>
        </p:nvSpPr>
        <p:spPr>
          <a:xfrm>
            <a:off x="2294275" y="6826675"/>
            <a:ext cx="7919400" cy="8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6025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1. Ordnen und erstellen einer </a:t>
            </a:r>
            <a:r>
              <a:rPr lang="en-US" sz="160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kompletten</a:t>
            </a:r>
            <a:r>
              <a:rPr lang="en-US" sz="160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Zeitreihe</a:t>
            </a:r>
            <a:endParaRPr sz="1600">
              <a:solidFill>
                <a:srgbClr val="45424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316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2. Definition der Zeitreihen für Training, </a:t>
            </a:r>
            <a:r>
              <a:rPr lang="en-US" sz="160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Validierung</a:t>
            </a:r>
            <a:r>
              <a:rPr lang="en-US" sz="160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und Test </a:t>
            </a:r>
            <a:endParaRPr sz="1600">
              <a:solidFill>
                <a:srgbClr val="45424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6025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5424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6025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90">
              <a:solidFill>
                <a:srgbClr val="45424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7" name="Google Shape;117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67175" y="152400"/>
            <a:ext cx="3822125" cy="82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"/>
          <p:cNvSpPr/>
          <p:nvPr/>
        </p:nvSpPr>
        <p:spPr>
          <a:xfrm>
            <a:off x="832104" y="471200"/>
            <a:ext cx="78099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648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8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1.2 Selbst erstellte Variablen  </a:t>
            </a:r>
            <a:endParaRPr b="0" i="0" sz="398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4"/>
          <p:cNvSpPr/>
          <p:nvPr/>
        </p:nvSpPr>
        <p:spPr>
          <a:xfrm>
            <a:off x="833040" y="5178240"/>
            <a:ext cx="354600" cy="354600"/>
          </a:xfrm>
          <a:prstGeom prst="roundRect">
            <a:avLst>
              <a:gd fmla="val 25726039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4"/>
          <p:cNvSpPr/>
          <p:nvPr/>
        </p:nvSpPr>
        <p:spPr>
          <a:xfrm>
            <a:off x="1299600" y="5161680"/>
            <a:ext cx="2186280" cy="388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4"/>
          <p:cNvSpPr/>
          <p:nvPr/>
        </p:nvSpPr>
        <p:spPr>
          <a:xfrm>
            <a:off x="833050" y="1454125"/>
            <a:ext cx="7703400" cy="6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3080" lvl="0" marL="343080" marR="0" rtl="0" algn="l">
              <a:lnSpc>
                <a:spcPct val="160251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90"/>
              <a:buFont typeface="Noto Sans Symbols"/>
              <a:buChar char="∙"/>
            </a:pPr>
            <a:r>
              <a:rPr b="1" i="0" lang="en-US" sz="1590" u="none" cap="none" strike="noStrike">
                <a:solidFill>
                  <a:srgbClr val="3A3838"/>
                </a:solidFill>
                <a:latin typeface="DM Sans"/>
                <a:ea typeface="DM Sans"/>
                <a:cs typeface="DM Sans"/>
                <a:sym typeface="DM Sans"/>
              </a:rPr>
              <a:t>Feiertage in Schleswig-Holstein</a:t>
            </a:r>
            <a:r>
              <a:rPr b="0" i="0" lang="en-US" sz="1590" u="none" cap="none" strike="noStrike">
                <a:solidFill>
                  <a:srgbClr val="3A3838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n-US" sz="1590">
                <a:solidFill>
                  <a:srgbClr val="3A3838"/>
                </a:solidFill>
                <a:latin typeface="DM Sans"/>
                <a:ea typeface="DM Sans"/>
                <a:cs typeface="DM Sans"/>
                <a:sym typeface="DM Sans"/>
              </a:rPr>
              <a:t>kategorial</a:t>
            </a:r>
            <a:r>
              <a:rPr b="0" i="0" lang="en-US" sz="1590" u="none" cap="none" strike="noStrike">
                <a:solidFill>
                  <a:srgbClr val="3A3838"/>
                </a:solidFill>
                <a:latin typeface="DM Sans"/>
                <a:ea typeface="DM Sans"/>
                <a:cs typeface="DM Sans"/>
                <a:sym typeface="DM Sans"/>
              </a:rPr>
              <a:t> und </a:t>
            </a:r>
            <a:r>
              <a:rPr lang="en-US" sz="1590">
                <a:solidFill>
                  <a:srgbClr val="3A3838"/>
                </a:solidFill>
                <a:latin typeface="DM Sans"/>
                <a:ea typeface="DM Sans"/>
                <a:cs typeface="DM Sans"/>
                <a:sym typeface="DM Sans"/>
              </a:rPr>
              <a:t>binär</a:t>
            </a:r>
            <a:r>
              <a:rPr b="0" i="0" lang="en-US" sz="1590" u="none" cap="none" strike="noStrike">
                <a:solidFill>
                  <a:srgbClr val="3A3838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/>
          </a:p>
          <a:p>
            <a:pPr indent="-343080" lvl="0" marL="343080" marR="0" rtl="0" algn="l">
              <a:lnSpc>
                <a:spcPct val="160251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90"/>
              <a:buFont typeface="Noto Sans Symbols"/>
              <a:buChar char="∙"/>
            </a:pPr>
            <a:r>
              <a:rPr b="1" i="0" lang="en-US" sz="1590" u="none" cap="none" strike="noStrike">
                <a:solidFill>
                  <a:srgbClr val="3A3838"/>
                </a:solidFill>
                <a:latin typeface="DM Sans"/>
                <a:ea typeface="DM Sans"/>
                <a:cs typeface="DM Sans"/>
                <a:sym typeface="DM Sans"/>
              </a:rPr>
              <a:t>Schulferien Schleswig-Holstein</a:t>
            </a:r>
            <a:r>
              <a:rPr b="0" i="0" lang="en-US" sz="1590" u="none" cap="none" strike="noStrike">
                <a:solidFill>
                  <a:srgbClr val="3A3838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n-US" sz="1590">
                <a:solidFill>
                  <a:srgbClr val="3A3838"/>
                </a:solidFill>
                <a:latin typeface="DM Sans"/>
                <a:ea typeface="DM Sans"/>
                <a:cs typeface="DM Sans"/>
                <a:sym typeface="DM Sans"/>
              </a:rPr>
              <a:t>kategorial</a:t>
            </a:r>
            <a:r>
              <a:rPr b="0" i="0" lang="en-US" sz="1590" u="none" cap="none" strike="noStrike">
                <a:solidFill>
                  <a:srgbClr val="3A3838"/>
                </a:solidFill>
                <a:latin typeface="DM Sans"/>
                <a:ea typeface="DM Sans"/>
                <a:cs typeface="DM Sans"/>
                <a:sym typeface="DM Sans"/>
              </a:rPr>
              <a:t> und </a:t>
            </a:r>
            <a:r>
              <a:rPr lang="en-US" sz="1590">
                <a:solidFill>
                  <a:srgbClr val="3A3838"/>
                </a:solidFill>
                <a:latin typeface="DM Sans"/>
                <a:ea typeface="DM Sans"/>
                <a:cs typeface="DM Sans"/>
                <a:sym typeface="DM Sans"/>
              </a:rPr>
              <a:t>binär</a:t>
            </a:r>
            <a:endParaRPr/>
          </a:p>
          <a:p>
            <a:pPr indent="-343080" lvl="0" marL="343080" marR="0" rtl="0" algn="l">
              <a:lnSpc>
                <a:spcPct val="160251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90"/>
              <a:buFont typeface="Noto Sans Symbols"/>
              <a:buChar char="∙"/>
            </a:pPr>
            <a:r>
              <a:rPr b="1" i="0" lang="en-US" sz="1590" u="none" cap="none" strike="noStrike">
                <a:solidFill>
                  <a:srgbClr val="3A3838"/>
                </a:solidFill>
                <a:latin typeface="DM Sans"/>
                <a:ea typeface="DM Sans"/>
                <a:cs typeface="DM Sans"/>
                <a:sym typeface="DM Sans"/>
              </a:rPr>
              <a:t>Verbraucherpreisindex für Back- und Süßwaren</a:t>
            </a:r>
            <a:r>
              <a:rPr b="0" i="0" lang="en-US" sz="1590" u="none" cap="none" strike="noStrike">
                <a:solidFill>
                  <a:srgbClr val="3A3838"/>
                </a:solidFill>
                <a:latin typeface="DM Sans"/>
                <a:ea typeface="DM Sans"/>
                <a:cs typeface="DM Sans"/>
                <a:sym typeface="DM Sans"/>
              </a:rPr>
              <a:t>: monatlich </a:t>
            </a:r>
            <a:endParaRPr/>
          </a:p>
          <a:p>
            <a:pPr indent="0" lvl="0" marL="0" marR="0" rtl="0" algn="l">
              <a:lnSpc>
                <a:spcPct val="16025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90" u="none" cap="none" strike="noStrike">
                <a:solidFill>
                  <a:srgbClr val="3A3838"/>
                </a:solidFill>
                <a:latin typeface="DM Sans"/>
                <a:ea typeface="DM Sans"/>
                <a:cs typeface="DM Sans"/>
                <a:sym typeface="DM Sans"/>
              </a:rPr>
              <a:t>       (Statistisches Bundesamt) </a:t>
            </a:r>
            <a:r>
              <a:rPr lang="en-US" sz="1590">
                <a:solidFill>
                  <a:srgbClr val="3A3838"/>
                </a:solidFill>
                <a:latin typeface="DM Sans"/>
                <a:ea typeface="DM Sans"/>
                <a:cs typeface="DM Sans"/>
                <a:sym typeface="DM Sans"/>
              </a:rPr>
              <a:t>den monatswert auf jeden Tag kopiert</a:t>
            </a:r>
            <a:endParaRPr b="0" i="0" sz="1590" u="none" cap="none" strike="noStrike">
              <a:solidFill>
                <a:srgbClr val="3A3838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3080" lvl="0" marL="343080" marR="0" rtl="0" algn="l">
              <a:lnSpc>
                <a:spcPct val="160251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90"/>
              <a:buFont typeface="Noto Sans Symbols"/>
              <a:buChar char="∙"/>
            </a:pPr>
            <a:r>
              <a:rPr b="1" i="0" lang="en-US" sz="1590" u="none" cap="none" strike="noStrike">
                <a:solidFill>
                  <a:srgbClr val="3A3838"/>
                </a:solidFill>
                <a:latin typeface="DM Sans"/>
                <a:ea typeface="DM Sans"/>
                <a:cs typeface="DM Sans"/>
                <a:sym typeface="DM Sans"/>
              </a:rPr>
              <a:t>Wahltage in Schleswig-Holstein</a:t>
            </a:r>
            <a:r>
              <a:rPr b="0" i="0" lang="en-US" sz="1590" u="none" cap="none" strike="noStrike">
                <a:solidFill>
                  <a:srgbClr val="3A3838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n-US" sz="1590">
                <a:solidFill>
                  <a:srgbClr val="3A3838"/>
                </a:solidFill>
                <a:latin typeface="DM Sans"/>
                <a:ea typeface="DM Sans"/>
                <a:cs typeface="DM Sans"/>
                <a:sym typeface="DM Sans"/>
              </a:rPr>
              <a:t>binär</a:t>
            </a:r>
            <a:endParaRPr/>
          </a:p>
          <a:p>
            <a:pPr indent="-343080" lvl="0" marL="343080" marR="0" rtl="0" algn="l">
              <a:lnSpc>
                <a:spcPct val="160251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90"/>
              <a:buFont typeface="Noto Sans Symbols"/>
              <a:buChar char="∙"/>
            </a:pPr>
            <a:r>
              <a:rPr b="1" i="0" lang="en-US" sz="1590" u="none" cap="none" strike="noStrike">
                <a:solidFill>
                  <a:srgbClr val="3A3838"/>
                </a:solidFill>
                <a:latin typeface="DM Sans"/>
                <a:ea typeface="DM Sans"/>
                <a:cs typeface="DM Sans"/>
                <a:sym typeface="DM Sans"/>
              </a:rPr>
              <a:t>Wochentage</a:t>
            </a:r>
            <a:r>
              <a:rPr b="0" i="0" lang="en-US" sz="1590" u="none" cap="none" strike="noStrike">
                <a:solidFill>
                  <a:srgbClr val="3A3838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n-US" sz="1590">
                <a:solidFill>
                  <a:srgbClr val="3A3838"/>
                </a:solidFill>
                <a:latin typeface="DM Sans"/>
                <a:ea typeface="DM Sans"/>
                <a:cs typeface="DM Sans"/>
                <a:sym typeface="DM Sans"/>
              </a:rPr>
              <a:t>kategorial</a:t>
            </a:r>
            <a:endParaRPr b="0" i="0" sz="1590" u="none" cap="none" strike="noStrike">
              <a:solidFill>
                <a:srgbClr val="3A3838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3080" lvl="0" marL="343080" marR="0" rtl="0" algn="l">
              <a:lnSpc>
                <a:spcPct val="160251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590"/>
              <a:buFont typeface="DM Sans"/>
              <a:buChar char="∙"/>
            </a:pPr>
            <a:r>
              <a:rPr b="1" lang="en-US" sz="1590">
                <a:solidFill>
                  <a:srgbClr val="3A3838"/>
                </a:solidFill>
                <a:latin typeface="DM Sans"/>
                <a:ea typeface="DM Sans"/>
                <a:cs typeface="DM Sans"/>
                <a:sym typeface="DM Sans"/>
              </a:rPr>
              <a:t>Wind</a:t>
            </a:r>
            <a:r>
              <a:rPr lang="en-US" sz="1590">
                <a:solidFill>
                  <a:srgbClr val="3A3838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n-US" sz="1590">
                <a:solidFill>
                  <a:srgbClr val="3A3838"/>
                </a:solidFill>
                <a:latin typeface="DM Sans"/>
                <a:ea typeface="DM Sans"/>
                <a:cs typeface="DM Sans"/>
                <a:sym typeface="DM Sans"/>
              </a:rPr>
              <a:t>kategorial</a:t>
            </a:r>
            <a:r>
              <a:rPr lang="en-US" sz="1590">
                <a:solidFill>
                  <a:srgbClr val="3A3838"/>
                </a:solidFill>
                <a:latin typeface="DM Sans"/>
                <a:ea typeface="DM Sans"/>
                <a:cs typeface="DM Sans"/>
                <a:sym typeface="DM Sans"/>
              </a:rPr>
              <a:t> in drei Kategorien (windstill = windspeed &lt;= 5,  </a:t>
            </a:r>
            <a:r>
              <a:rPr lang="en-US" sz="1590">
                <a:solidFill>
                  <a:srgbClr val="3A3838"/>
                </a:solidFill>
                <a:latin typeface="DM Sans"/>
                <a:ea typeface="DM Sans"/>
                <a:cs typeface="DM Sans"/>
                <a:sym typeface="DM Sans"/>
              </a:rPr>
              <a:t>wind = windspeed =&gt; 6 &amp;&amp; &lt;=13 , sturm = windspeed &gt; 13)</a:t>
            </a:r>
            <a:endParaRPr sz="1590">
              <a:solidFill>
                <a:srgbClr val="3A3838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3080" lvl="0" marL="343080" marR="0" rtl="0" algn="l">
              <a:lnSpc>
                <a:spcPct val="160251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90"/>
              <a:buFont typeface="Noto Sans Symbols"/>
              <a:buChar char="∙"/>
            </a:pPr>
            <a:r>
              <a:rPr b="1" i="0" lang="en-US" sz="1590" u="none" cap="none" strike="noStrike">
                <a:solidFill>
                  <a:srgbClr val="3A3838"/>
                </a:solidFill>
                <a:latin typeface="DM Sans"/>
                <a:ea typeface="DM Sans"/>
                <a:cs typeface="DM Sans"/>
                <a:sym typeface="DM Sans"/>
              </a:rPr>
              <a:t>Wochenende</a:t>
            </a:r>
            <a:r>
              <a:rPr b="0" i="0" lang="en-US" sz="1590" u="none" cap="none" strike="noStrike">
                <a:solidFill>
                  <a:srgbClr val="3A3838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n-US" sz="1590">
                <a:solidFill>
                  <a:srgbClr val="3A3838"/>
                </a:solidFill>
                <a:latin typeface="DM Sans"/>
                <a:ea typeface="DM Sans"/>
                <a:cs typeface="DM Sans"/>
                <a:sym typeface="DM Sans"/>
              </a:rPr>
              <a:t>binär</a:t>
            </a:r>
            <a:r>
              <a:rPr b="0" i="0" lang="en-US" sz="1590" u="none" cap="none" strike="noStrike">
                <a:solidFill>
                  <a:srgbClr val="3A3838"/>
                </a:solidFill>
                <a:latin typeface="DM Sans"/>
                <a:ea typeface="DM Sans"/>
                <a:cs typeface="DM Sans"/>
                <a:sym typeface="DM Sans"/>
              </a:rPr>
              <a:t> (Samstag und Sonntag)</a:t>
            </a:r>
            <a:endParaRPr/>
          </a:p>
          <a:p>
            <a:pPr indent="-343080" lvl="0" marL="343080" marR="0" rtl="0" algn="l">
              <a:lnSpc>
                <a:spcPct val="160251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90"/>
              <a:buFont typeface="Noto Sans Symbols"/>
              <a:buChar char="∙"/>
            </a:pPr>
            <a:r>
              <a:rPr b="1" i="0" lang="en-US" sz="1590" u="none" cap="none" strike="noStrike">
                <a:solidFill>
                  <a:srgbClr val="3A3838"/>
                </a:solidFill>
                <a:latin typeface="DM Sans"/>
                <a:ea typeface="DM Sans"/>
                <a:cs typeface="DM Sans"/>
                <a:sym typeface="DM Sans"/>
              </a:rPr>
              <a:t>Regentage</a:t>
            </a:r>
            <a:r>
              <a:rPr lang="en-US" sz="1590">
                <a:solidFill>
                  <a:srgbClr val="3A3838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  <a:r>
              <a:rPr b="0" i="0" lang="en-US" sz="1590" u="none" cap="none" strike="noStrike">
                <a:solidFill>
                  <a:srgbClr val="3A3838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590">
                <a:solidFill>
                  <a:srgbClr val="3A3838"/>
                </a:solidFill>
                <a:latin typeface="DM Sans"/>
                <a:ea typeface="DM Sans"/>
                <a:cs typeface="DM Sans"/>
                <a:sym typeface="DM Sans"/>
              </a:rPr>
              <a:t>binär (Wettercode 60-69 oder 80-99)</a:t>
            </a:r>
            <a:r>
              <a:rPr lang="en-US" sz="1590">
                <a:solidFill>
                  <a:srgbClr val="3A3838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590">
              <a:solidFill>
                <a:srgbClr val="3A3838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3080" lvl="0" marL="343080" marR="0" rtl="0" algn="l">
              <a:lnSpc>
                <a:spcPct val="160251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590"/>
              <a:buFont typeface="DM Sans"/>
              <a:buChar char="∙"/>
            </a:pPr>
            <a:r>
              <a:rPr b="1" lang="en-US" sz="1590">
                <a:solidFill>
                  <a:srgbClr val="3A3838"/>
                </a:solidFill>
                <a:latin typeface="DM Sans"/>
                <a:ea typeface="DM Sans"/>
                <a:cs typeface="DM Sans"/>
                <a:sym typeface="DM Sans"/>
              </a:rPr>
              <a:t>Schneetag</a:t>
            </a:r>
            <a:r>
              <a:rPr lang="en-US" sz="1590">
                <a:solidFill>
                  <a:srgbClr val="3A3838"/>
                </a:solidFill>
                <a:latin typeface="DM Sans"/>
                <a:ea typeface="DM Sans"/>
                <a:cs typeface="DM Sans"/>
                <a:sym typeface="DM Sans"/>
              </a:rPr>
              <a:t>: binär (Wettercode 70-79)</a:t>
            </a:r>
            <a:endParaRPr sz="1590">
              <a:solidFill>
                <a:srgbClr val="3A3838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3080" lvl="0" marL="343080" marR="0" rtl="0" algn="l">
              <a:lnSpc>
                <a:spcPct val="160251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90"/>
              <a:buFont typeface="Noto Sans Symbols"/>
              <a:buChar char="∙"/>
            </a:pPr>
            <a:r>
              <a:rPr b="1" i="0" lang="en-US" sz="1590" u="none" cap="none" strike="noStrike">
                <a:solidFill>
                  <a:srgbClr val="3A3838"/>
                </a:solidFill>
                <a:latin typeface="DM Sans"/>
                <a:ea typeface="DM Sans"/>
                <a:cs typeface="DM Sans"/>
                <a:sym typeface="DM Sans"/>
              </a:rPr>
              <a:t>Sonnentage</a:t>
            </a:r>
            <a:r>
              <a:rPr b="0" i="0" lang="en-US" sz="1590" u="none" cap="none" strike="noStrike">
                <a:solidFill>
                  <a:srgbClr val="3A3838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n-US" sz="1590">
                <a:solidFill>
                  <a:srgbClr val="3A3838"/>
                </a:solidFill>
                <a:latin typeface="DM Sans"/>
                <a:ea typeface="DM Sans"/>
                <a:cs typeface="DM Sans"/>
                <a:sym typeface="DM Sans"/>
              </a:rPr>
              <a:t>binär</a:t>
            </a:r>
            <a:r>
              <a:rPr lang="en-US" sz="1590">
                <a:solidFill>
                  <a:srgbClr val="3A3838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590">
                <a:solidFill>
                  <a:srgbClr val="3A3838"/>
                </a:solidFill>
                <a:latin typeface="DM Sans"/>
                <a:ea typeface="DM Sans"/>
                <a:cs typeface="DM Sans"/>
                <a:sym typeface="DM Sans"/>
              </a:rPr>
              <a:t>(Bewölkung 0 oder 1 = sonnig)</a:t>
            </a:r>
            <a:endParaRPr sz="1590">
              <a:solidFill>
                <a:srgbClr val="3A3838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3080" lvl="0" marL="343080" marR="0" rtl="0" algn="l">
              <a:lnSpc>
                <a:spcPct val="160251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590"/>
              <a:buFont typeface="DM Sans"/>
              <a:buChar char="∙"/>
            </a:pPr>
            <a:r>
              <a:rPr b="1" lang="en-US" sz="1590">
                <a:solidFill>
                  <a:srgbClr val="3A3838"/>
                </a:solidFill>
                <a:latin typeface="DM Sans"/>
                <a:ea typeface="DM Sans"/>
                <a:cs typeface="DM Sans"/>
                <a:sym typeface="DM Sans"/>
              </a:rPr>
              <a:t>Differenz Temperatur zum Monatlichen Durchschnitt:</a:t>
            </a:r>
            <a:r>
              <a:rPr lang="en-US" sz="1590">
                <a:solidFill>
                  <a:srgbClr val="3A3838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590">
                <a:solidFill>
                  <a:srgbClr val="3A3838"/>
                </a:solidFill>
                <a:latin typeface="DM Sans"/>
                <a:ea typeface="DM Sans"/>
                <a:cs typeface="DM Sans"/>
                <a:sym typeface="DM Sans"/>
              </a:rPr>
              <a:t>Nachkommawert</a:t>
            </a:r>
            <a:endParaRPr sz="1590">
              <a:solidFill>
                <a:srgbClr val="3A3838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6025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90" u="none" cap="none" strike="noStrike">
              <a:solidFill>
                <a:srgbClr val="3A3838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42115" lvl="0" marL="343080" marR="0" rtl="0" algn="l">
              <a:lnSpc>
                <a:spcPct val="160251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90"/>
              <a:buFont typeface="Noto Sans Symbols"/>
              <a:buNone/>
            </a:pPr>
            <a:r>
              <a:t/>
            </a:r>
            <a:endParaRPr b="0" i="0" sz="1590" u="none" cap="none" strike="noStrike">
              <a:solidFill>
                <a:srgbClr val="3A3838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42115" lvl="0" marL="343080" marR="0" rtl="0" algn="l">
              <a:lnSpc>
                <a:spcPct val="160251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90"/>
              <a:buFont typeface="Noto Sans Symbols"/>
              <a:buNone/>
            </a:pPr>
            <a:r>
              <a:t/>
            </a:r>
            <a:endParaRPr b="0" i="0" sz="159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9613" y="0"/>
            <a:ext cx="6010788" cy="849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"/>
          <p:cNvSpPr/>
          <p:nvPr/>
        </p:nvSpPr>
        <p:spPr>
          <a:xfrm>
            <a:off x="249600" y="515825"/>
            <a:ext cx="5276400" cy="15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24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75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2. Balkendiagramm </a:t>
            </a:r>
            <a:r>
              <a:rPr lang="en-US" sz="3750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&amp; </a:t>
            </a:r>
            <a:r>
              <a:rPr b="0" i="0" lang="en-US" sz="375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Konfidenzintervall</a:t>
            </a:r>
            <a:endParaRPr b="0" i="0" sz="3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5"/>
          <p:cNvSpPr/>
          <p:nvPr/>
        </p:nvSpPr>
        <p:spPr>
          <a:xfrm>
            <a:off x="249600" y="2490675"/>
            <a:ext cx="2677200" cy="26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Warengruppe</a:t>
            </a:r>
            <a:endParaRPr sz="16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en-US" sz="1600">
                <a:solidFill>
                  <a:schemeClr val="dk1"/>
                </a:solidFill>
              </a:rPr>
              <a:t>Bread</a:t>
            </a:r>
            <a:endParaRPr sz="16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en-US" sz="1600">
                <a:solidFill>
                  <a:schemeClr val="dk1"/>
                </a:solidFill>
              </a:rPr>
              <a:t>Rolls</a:t>
            </a:r>
            <a:endParaRPr sz="16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en-US" sz="1600">
                <a:solidFill>
                  <a:schemeClr val="dk1"/>
                </a:solidFill>
              </a:rPr>
              <a:t>Croissant</a:t>
            </a:r>
            <a:endParaRPr sz="16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en-US" sz="1600">
                <a:solidFill>
                  <a:schemeClr val="dk1"/>
                </a:solidFill>
              </a:rPr>
              <a:t>Confectionery</a:t>
            </a:r>
            <a:endParaRPr sz="16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en-US" sz="1600">
                <a:solidFill>
                  <a:schemeClr val="dk1"/>
                </a:solidFill>
              </a:rPr>
              <a:t>Cake</a:t>
            </a:r>
            <a:endParaRPr sz="16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en-US" sz="1600">
                <a:solidFill>
                  <a:schemeClr val="dk1"/>
                </a:solidFill>
              </a:rPr>
              <a:t>Seasonal Bread</a:t>
            </a:r>
            <a:endParaRPr sz="16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5988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rgbClr val="45424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5" name="Google Shape;13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6850" y="0"/>
            <a:ext cx="8772576" cy="4015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6850" y="4098125"/>
            <a:ext cx="8772574" cy="402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/>
          <p:nvPr/>
        </p:nvSpPr>
        <p:spPr>
          <a:xfrm>
            <a:off x="832104" y="475488"/>
            <a:ext cx="111078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25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37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3.1 </a:t>
            </a:r>
            <a:r>
              <a:rPr lang="en-US" sz="4370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Baseline Model</a:t>
            </a:r>
            <a:endParaRPr b="0" i="0" sz="437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6"/>
          <p:cNvSpPr/>
          <p:nvPr/>
        </p:nvSpPr>
        <p:spPr>
          <a:xfrm>
            <a:off x="941832" y="1381450"/>
            <a:ext cx="3286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247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Modellgleichung</a:t>
            </a:r>
            <a:endParaRPr b="0" i="0" sz="219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450" y="2021750"/>
            <a:ext cx="11995550" cy="388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6"/>
          <p:cNvSpPr txBox="1"/>
          <p:nvPr/>
        </p:nvSpPr>
        <p:spPr>
          <a:xfrm>
            <a:off x="1085075" y="6433350"/>
            <a:ext cx="30000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98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Adj. R²</a:t>
            </a:r>
            <a:r>
              <a:rPr lang="en-US" sz="23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: 0.727</a:t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"/>
          <p:cNvSpPr/>
          <p:nvPr/>
        </p:nvSpPr>
        <p:spPr>
          <a:xfrm>
            <a:off x="832104" y="475488"/>
            <a:ext cx="10891500" cy="8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25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37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4. Missing Value Imputation Methode</a:t>
            </a:r>
            <a:endParaRPr b="0" i="0" sz="437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8"/>
          <p:cNvSpPr/>
          <p:nvPr/>
        </p:nvSpPr>
        <p:spPr>
          <a:xfrm>
            <a:off x="1555200" y="1482400"/>
            <a:ext cx="43956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247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Typ der Imputation</a:t>
            </a:r>
            <a:endParaRPr b="0" i="0" sz="219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8"/>
          <p:cNvSpPr/>
          <p:nvPr/>
        </p:nvSpPr>
        <p:spPr>
          <a:xfrm>
            <a:off x="1626025" y="2038090"/>
            <a:ext cx="85836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285750" lvl="0" marL="285750" marR="0" rtl="0" algn="l">
              <a:lnSpc>
                <a:spcPct val="159885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Arial"/>
              <a:buChar char="•"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Methode zur Behandlung von fehlenden Werten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900290"/>
            <a:ext cx="7586977" cy="5176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"/>
          <p:cNvSpPr/>
          <p:nvPr/>
        </p:nvSpPr>
        <p:spPr>
          <a:xfrm>
            <a:off x="832104" y="475488"/>
            <a:ext cx="113985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25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37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5.1 </a:t>
            </a:r>
            <a:r>
              <a:rPr lang="en-US" sz="4370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Source Code</a:t>
            </a:r>
            <a:r>
              <a:rPr b="0" i="0" lang="en-US" sz="437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des neuronalen Netzes</a:t>
            </a:r>
            <a:endParaRPr b="0" i="0" sz="437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9"/>
          <p:cNvSpPr/>
          <p:nvPr/>
        </p:nvSpPr>
        <p:spPr>
          <a:xfrm>
            <a:off x="2295000" y="2741760"/>
            <a:ext cx="15156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251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9"/>
          <p:cNvSpPr/>
          <p:nvPr/>
        </p:nvSpPr>
        <p:spPr>
          <a:xfrm>
            <a:off x="2268360" y="4955040"/>
            <a:ext cx="2052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251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097" y="1415978"/>
            <a:ext cx="9409401" cy="647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e7f388601e_0_9"/>
          <p:cNvSpPr/>
          <p:nvPr/>
        </p:nvSpPr>
        <p:spPr>
          <a:xfrm>
            <a:off x="832104" y="475488"/>
            <a:ext cx="113985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25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37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5.</a:t>
            </a:r>
            <a:r>
              <a:rPr lang="en-US" sz="4370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</a:t>
            </a:r>
            <a:r>
              <a:rPr b="0" i="0" lang="en-US" sz="437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4370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Darstellung der Loss Funktion</a:t>
            </a:r>
            <a:endParaRPr b="0" i="0" sz="437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g2e7f388601e_0_9"/>
          <p:cNvSpPr/>
          <p:nvPr/>
        </p:nvSpPr>
        <p:spPr>
          <a:xfrm>
            <a:off x="2295000" y="2741760"/>
            <a:ext cx="1515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251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g2e7f388601e_0_9"/>
          <p:cNvSpPr/>
          <p:nvPr/>
        </p:nvSpPr>
        <p:spPr>
          <a:xfrm>
            <a:off x="2268360" y="4955040"/>
            <a:ext cx="2052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251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g2e7f388601e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099" y="1297877"/>
            <a:ext cx="12569051" cy="663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2024-01-17T13:23:25Z</dcterms:created>
  <dc:creator>PptxGenJS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19</vt:i4>
  </property>
  <property fmtid="{D5CDD505-2E9C-101B-9397-08002B2CF9AE}" pid="3" name="PresentationFormat">
    <vt:lpwstr>On-screen Show (16:9)</vt:lpwstr>
  </property>
  <property fmtid="{D5CDD505-2E9C-101B-9397-08002B2CF9AE}" pid="4" name="Slides">
    <vt:i4>19</vt:i4>
  </property>
</Properties>
</file>